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Lst>
  <p:sldSz cx="17068800" cy="960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4672"/>
  </p:normalViewPr>
  <p:slideViewPr>
    <p:cSldViewPr snapToGrid="0">
      <p:cViewPr>
        <p:scale>
          <a:sx n="80" d="100"/>
          <a:sy n="80" d="100"/>
        </p:scale>
        <p:origin x="68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1571308"/>
            <a:ext cx="12801600" cy="3342640"/>
          </a:xfrm>
        </p:spPr>
        <p:txBody>
          <a:bodyPr anchor="b"/>
          <a:lstStyle>
            <a:lvl1pPr algn="ctr">
              <a:defRPr sz="8400"/>
            </a:lvl1pPr>
          </a:lstStyle>
          <a:p>
            <a:r>
              <a:rPr lang="en-GB"/>
              <a:t>Click to edit Master title style</a:t>
            </a:r>
            <a:endParaRPr lang="en-US" dirty="0"/>
          </a:p>
        </p:txBody>
      </p:sp>
      <p:sp>
        <p:nvSpPr>
          <p:cNvPr id="3" name="Subtitle 2"/>
          <p:cNvSpPr>
            <a:spLocks noGrp="1"/>
          </p:cNvSpPr>
          <p:nvPr>
            <p:ph type="subTitle" idx="1"/>
          </p:nvPr>
        </p:nvSpPr>
        <p:spPr>
          <a:xfrm>
            <a:off x="2133600" y="5042853"/>
            <a:ext cx="128016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C7F070C-A8AC-E948-914C-A8F3956627B8}" type="datetimeFigureOut">
              <a:rPr lang="en-US" smtClean="0"/>
              <a:t>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525F9-CCBF-9546-82A7-3E38FB6808E0}" type="slidenum">
              <a:rPr lang="en-US" smtClean="0"/>
              <a:t>‹#›</a:t>
            </a:fld>
            <a:endParaRPr lang="en-US"/>
          </a:p>
        </p:txBody>
      </p:sp>
    </p:spTree>
    <p:extLst>
      <p:ext uri="{BB962C8B-B14F-4D97-AF65-F5344CB8AC3E}">
        <p14:creationId xmlns:p14="http://schemas.microsoft.com/office/powerpoint/2010/main" val="129509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C7F070C-A8AC-E948-914C-A8F3956627B8}" type="datetimeFigureOut">
              <a:rPr lang="en-US" smtClean="0"/>
              <a:t>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525F9-CCBF-9546-82A7-3E38FB6808E0}" type="slidenum">
              <a:rPr lang="en-US" smtClean="0"/>
              <a:t>‹#›</a:t>
            </a:fld>
            <a:endParaRPr lang="en-US"/>
          </a:p>
        </p:txBody>
      </p:sp>
    </p:spTree>
    <p:extLst>
      <p:ext uri="{BB962C8B-B14F-4D97-AF65-F5344CB8AC3E}">
        <p14:creationId xmlns:p14="http://schemas.microsoft.com/office/powerpoint/2010/main" val="2696605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214860" y="511175"/>
            <a:ext cx="3680460" cy="8136573"/>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73480" y="511175"/>
            <a:ext cx="10828020" cy="813657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C7F070C-A8AC-E948-914C-A8F3956627B8}" type="datetimeFigureOut">
              <a:rPr lang="en-US" smtClean="0"/>
              <a:t>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525F9-CCBF-9546-82A7-3E38FB6808E0}" type="slidenum">
              <a:rPr lang="en-US" smtClean="0"/>
              <a:t>‹#›</a:t>
            </a:fld>
            <a:endParaRPr lang="en-US"/>
          </a:p>
        </p:txBody>
      </p:sp>
    </p:spTree>
    <p:extLst>
      <p:ext uri="{BB962C8B-B14F-4D97-AF65-F5344CB8AC3E}">
        <p14:creationId xmlns:p14="http://schemas.microsoft.com/office/powerpoint/2010/main" val="1099004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C7F070C-A8AC-E948-914C-A8F3956627B8}" type="datetimeFigureOut">
              <a:rPr lang="en-US" smtClean="0"/>
              <a:t>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525F9-CCBF-9546-82A7-3E38FB6808E0}" type="slidenum">
              <a:rPr lang="en-US" smtClean="0"/>
              <a:t>‹#›</a:t>
            </a:fld>
            <a:endParaRPr lang="en-US"/>
          </a:p>
        </p:txBody>
      </p:sp>
    </p:spTree>
    <p:extLst>
      <p:ext uri="{BB962C8B-B14F-4D97-AF65-F5344CB8AC3E}">
        <p14:creationId xmlns:p14="http://schemas.microsoft.com/office/powerpoint/2010/main" val="2991579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64590" y="2393634"/>
            <a:ext cx="14721840" cy="3993832"/>
          </a:xfrm>
        </p:spPr>
        <p:txBody>
          <a:bodyPr anchor="b"/>
          <a:lstStyle>
            <a:lvl1pPr>
              <a:defRPr sz="8400"/>
            </a:lvl1pPr>
          </a:lstStyle>
          <a:p>
            <a:r>
              <a:rPr lang="en-GB"/>
              <a:t>Click to edit Master title style</a:t>
            </a:r>
            <a:endParaRPr lang="en-US" dirty="0"/>
          </a:p>
        </p:txBody>
      </p:sp>
      <p:sp>
        <p:nvSpPr>
          <p:cNvPr id="3" name="Text Placeholder 2"/>
          <p:cNvSpPr>
            <a:spLocks noGrp="1"/>
          </p:cNvSpPr>
          <p:nvPr>
            <p:ph type="body" idx="1"/>
          </p:nvPr>
        </p:nvSpPr>
        <p:spPr>
          <a:xfrm>
            <a:off x="1164590" y="6425249"/>
            <a:ext cx="14721840" cy="2100262"/>
          </a:xfrm>
        </p:spPr>
        <p:txBody>
          <a:bodyPr/>
          <a:lstStyle>
            <a:lvl1pPr marL="0" indent="0">
              <a:buNone/>
              <a:defRPr sz="3360">
                <a:solidFill>
                  <a:schemeClr val="tx1">
                    <a:tint val="75000"/>
                  </a:schemeClr>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C7F070C-A8AC-E948-914C-A8F3956627B8}" type="datetimeFigureOut">
              <a:rPr lang="en-US" smtClean="0"/>
              <a:t>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525F9-CCBF-9546-82A7-3E38FB6808E0}" type="slidenum">
              <a:rPr lang="en-US" smtClean="0"/>
              <a:t>‹#›</a:t>
            </a:fld>
            <a:endParaRPr lang="en-US"/>
          </a:p>
        </p:txBody>
      </p:sp>
    </p:spTree>
    <p:extLst>
      <p:ext uri="{BB962C8B-B14F-4D97-AF65-F5344CB8AC3E}">
        <p14:creationId xmlns:p14="http://schemas.microsoft.com/office/powerpoint/2010/main" val="706169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73480" y="2555875"/>
            <a:ext cx="7254240" cy="60918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8641080" y="2555875"/>
            <a:ext cx="7254240" cy="60918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C7F070C-A8AC-E948-914C-A8F3956627B8}" type="datetimeFigureOut">
              <a:rPr lang="en-US" smtClean="0"/>
              <a:t>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525F9-CCBF-9546-82A7-3E38FB6808E0}" type="slidenum">
              <a:rPr lang="en-US" smtClean="0"/>
              <a:t>‹#›</a:t>
            </a:fld>
            <a:endParaRPr lang="en-US"/>
          </a:p>
        </p:txBody>
      </p:sp>
    </p:spTree>
    <p:extLst>
      <p:ext uri="{BB962C8B-B14F-4D97-AF65-F5344CB8AC3E}">
        <p14:creationId xmlns:p14="http://schemas.microsoft.com/office/powerpoint/2010/main" val="2943950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75703" y="511176"/>
            <a:ext cx="14721840" cy="1855788"/>
          </a:xfrm>
        </p:spPr>
        <p:txBody>
          <a:bodyPr/>
          <a:lstStyle/>
          <a:p>
            <a:r>
              <a:rPr lang="en-GB"/>
              <a:t>Click to edit Master title style</a:t>
            </a:r>
            <a:endParaRPr lang="en-US" dirty="0"/>
          </a:p>
        </p:txBody>
      </p:sp>
      <p:sp>
        <p:nvSpPr>
          <p:cNvPr id="3" name="Text Placeholder 2"/>
          <p:cNvSpPr>
            <a:spLocks noGrp="1"/>
          </p:cNvSpPr>
          <p:nvPr>
            <p:ph type="body" idx="1"/>
          </p:nvPr>
        </p:nvSpPr>
        <p:spPr>
          <a:xfrm>
            <a:off x="1175704" y="2353628"/>
            <a:ext cx="7220902"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GB"/>
              <a:t>Click to edit Master text styles</a:t>
            </a:r>
          </a:p>
        </p:txBody>
      </p:sp>
      <p:sp>
        <p:nvSpPr>
          <p:cNvPr id="4" name="Content Placeholder 3"/>
          <p:cNvSpPr>
            <a:spLocks noGrp="1"/>
          </p:cNvSpPr>
          <p:nvPr>
            <p:ph sz="half" idx="2"/>
          </p:nvPr>
        </p:nvSpPr>
        <p:spPr>
          <a:xfrm>
            <a:off x="1175704" y="3507105"/>
            <a:ext cx="7220902" cy="515842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8641080" y="2353628"/>
            <a:ext cx="7256463"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GB"/>
              <a:t>Click to edit Master text styles</a:t>
            </a:r>
          </a:p>
        </p:txBody>
      </p:sp>
      <p:sp>
        <p:nvSpPr>
          <p:cNvPr id="6" name="Content Placeholder 5"/>
          <p:cNvSpPr>
            <a:spLocks noGrp="1"/>
          </p:cNvSpPr>
          <p:nvPr>
            <p:ph sz="quarter" idx="4"/>
          </p:nvPr>
        </p:nvSpPr>
        <p:spPr>
          <a:xfrm>
            <a:off x="8641080" y="3507105"/>
            <a:ext cx="7256463" cy="515842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C7F070C-A8AC-E948-914C-A8F3956627B8}" type="datetimeFigureOut">
              <a:rPr lang="en-US" smtClean="0"/>
              <a:t>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0525F9-CCBF-9546-82A7-3E38FB6808E0}" type="slidenum">
              <a:rPr lang="en-US" smtClean="0"/>
              <a:t>‹#›</a:t>
            </a:fld>
            <a:endParaRPr lang="en-US"/>
          </a:p>
        </p:txBody>
      </p:sp>
    </p:spTree>
    <p:extLst>
      <p:ext uri="{BB962C8B-B14F-4D97-AF65-F5344CB8AC3E}">
        <p14:creationId xmlns:p14="http://schemas.microsoft.com/office/powerpoint/2010/main" val="4073510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C7F070C-A8AC-E948-914C-A8F3956627B8}" type="datetimeFigureOut">
              <a:rPr lang="en-US" smtClean="0"/>
              <a:t>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0525F9-CCBF-9546-82A7-3E38FB6808E0}" type="slidenum">
              <a:rPr lang="en-US" smtClean="0"/>
              <a:t>‹#›</a:t>
            </a:fld>
            <a:endParaRPr lang="en-US"/>
          </a:p>
        </p:txBody>
      </p:sp>
    </p:spTree>
    <p:extLst>
      <p:ext uri="{BB962C8B-B14F-4D97-AF65-F5344CB8AC3E}">
        <p14:creationId xmlns:p14="http://schemas.microsoft.com/office/powerpoint/2010/main" val="4135544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F070C-A8AC-E948-914C-A8F3956627B8}" type="datetimeFigureOut">
              <a:rPr lang="en-US" smtClean="0"/>
              <a:t>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0525F9-CCBF-9546-82A7-3E38FB6808E0}" type="slidenum">
              <a:rPr lang="en-US" smtClean="0"/>
              <a:t>‹#›</a:t>
            </a:fld>
            <a:endParaRPr lang="en-US"/>
          </a:p>
        </p:txBody>
      </p:sp>
    </p:spTree>
    <p:extLst>
      <p:ext uri="{BB962C8B-B14F-4D97-AF65-F5344CB8AC3E}">
        <p14:creationId xmlns:p14="http://schemas.microsoft.com/office/powerpoint/2010/main" val="2574316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5704" y="640080"/>
            <a:ext cx="5505132" cy="2240280"/>
          </a:xfrm>
        </p:spPr>
        <p:txBody>
          <a:bodyPr anchor="b"/>
          <a:lstStyle>
            <a:lvl1pPr>
              <a:defRPr sz="4480"/>
            </a:lvl1pPr>
          </a:lstStyle>
          <a:p>
            <a:r>
              <a:rPr lang="en-GB"/>
              <a:t>Click to edit Master title style</a:t>
            </a:r>
            <a:endParaRPr lang="en-US" dirty="0"/>
          </a:p>
        </p:txBody>
      </p:sp>
      <p:sp>
        <p:nvSpPr>
          <p:cNvPr id="3" name="Content Placeholder 2"/>
          <p:cNvSpPr>
            <a:spLocks noGrp="1"/>
          </p:cNvSpPr>
          <p:nvPr>
            <p:ph idx="1"/>
          </p:nvPr>
        </p:nvSpPr>
        <p:spPr>
          <a:xfrm>
            <a:off x="7256463" y="1382396"/>
            <a:ext cx="864108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75704" y="2880360"/>
            <a:ext cx="5505132"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GB"/>
              <a:t>Click to edit Master text styles</a:t>
            </a:r>
          </a:p>
        </p:txBody>
      </p:sp>
      <p:sp>
        <p:nvSpPr>
          <p:cNvPr id="5" name="Date Placeholder 4"/>
          <p:cNvSpPr>
            <a:spLocks noGrp="1"/>
          </p:cNvSpPr>
          <p:nvPr>
            <p:ph type="dt" sz="half" idx="10"/>
          </p:nvPr>
        </p:nvSpPr>
        <p:spPr/>
        <p:txBody>
          <a:bodyPr/>
          <a:lstStyle/>
          <a:p>
            <a:fld id="{1C7F070C-A8AC-E948-914C-A8F3956627B8}" type="datetimeFigureOut">
              <a:rPr lang="en-US" smtClean="0"/>
              <a:t>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525F9-CCBF-9546-82A7-3E38FB6808E0}" type="slidenum">
              <a:rPr lang="en-US" smtClean="0"/>
              <a:t>‹#›</a:t>
            </a:fld>
            <a:endParaRPr lang="en-US"/>
          </a:p>
        </p:txBody>
      </p:sp>
    </p:spTree>
    <p:extLst>
      <p:ext uri="{BB962C8B-B14F-4D97-AF65-F5344CB8AC3E}">
        <p14:creationId xmlns:p14="http://schemas.microsoft.com/office/powerpoint/2010/main" val="535053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5704" y="640080"/>
            <a:ext cx="5505132" cy="2240280"/>
          </a:xfrm>
        </p:spPr>
        <p:txBody>
          <a:bodyPr anchor="b"/>
          <a:lstStyle>
            <a:lvl1pPr>
              <a:defRPr sz="4480"/>
            </a:lvl1pPr>
          </a:lstStyle>
          <a:p>
            <a:r>
              <a:rPr lang="en-GB"/>
              <a:t>Click to edit Master title style</a:t>
            </a:r>
            <a:endParaRPr lang="en-US" dirty="0"/>
          </a:p>
        </p:txBody>
      </p:sp>
      <p:sp>
        <p:nvSpPr>
          <p:cNvPr id="3" name="Picture Placeholder 2"/>
          <p:cNvSpPr>
            <a:spLocks noGrp="1" noChangeAspect="1"/>
          </p:cNvSpPr>
          <p:nvPr>
            <p:ph type="pic" idx="1"/>
          </p:nvPr>
        </p:nvSpPr>
        <p:spPr>
          <a:xfrm>
            <a:off x="7256463" y="1382396"/>
            <a:ext cx="864108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GB"/>
              <a:t>Click icon to add picture</a:t>
            </a:r>
            <a:endParaRPr lang="en-US" dirty="0"/>
          </a:p>
        </p:txBody>
      </p:sp>
      <p:sp>
        <p:nvSpPr>
          <p:cNvPr id="4" name="Text Placeholder 3"/>
          <p:cNvSpPr>
            <a:spLocks noGrp="1"/>
          </p:cNvSpPr>
          <p:nvPr>
            <p:ph type="body" sz="half" idx="2"/>
          </p:nvPr>
        </p:nvSpPr>
        <p:spPr>
          <a:xfrm>
            <a:off x="1175704" y="2880360"/>
            <a:ext cx="5505132"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GB"/>
              <a:t>Click to edit Master text styles</a:t>
            </a:r>
          </a:p>
        </p:txBody>
      </p:sp>
      <p:sp>
        <p:nvSpPr>
          <p:cNvPr id="5" name="Date Placeholder 4"/>
          <p:cNvSpPr>
            <a:spLocks noGrp="1"/>
          </p:cNvSpPr>
          <p:nvPr>
            <p:ph type="dt" sz="half" idx="10"/>
          </p:nvPr>
        </p:nvSpPr>
        <p:spPr/>
        <p:txBody>
          <a:bodyPr/>
          <a:lstStyle/>
          <a:p>
            <a:fld id="{1C7F070C-A8AC-E948-914C-A8F3956627B8}" type="datetimeFigureOut">
              <a:rPr lang="en-US" smtClean="0"/>
              <a:t>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525F9-CCBF-9546-82A7-3E38FB6808E0}" type="slidenum">
              <a:rPr lang="en-US" smtClean="0"/>
              <a:t>‹#›</a:t>
            </a:fld>
            <a:endParaRPr lang="en-US"/>
          </a:p>
        </p:txBody>
      </p:sp>
    </p:spTree>
    <p:extLst>
      <p:ext uri="{BB962C8B-B14F-4D97-AF65-F5344CB8AC3E}">
        <p14:creationId xmlns:p14="http://schemas.microsoft.com/office/powerpoint/2010/main" val="354743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73480" y="511176"/>
            <a:ext cx="14721840" cy="185578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173480" y="2555875"/>
            <a:ext cx="14721840" cy="60918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173480" y="8898891"/>
            <a:ext cx="384048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1C7F070C-A8AC-E948-914C-A8F3956627B8}" type="datetimeFigureOut">
              <a:rPr lang="en-US" smtClean="0"/>
              <a:t>3/20/23</a:t>
            </a:fld>
            <a:endParaRPr lang="en-US"/>
          </a:p>
        </p:txBody>
      </p:sp>
      <p:sp>
        <p:nvSpPr>
          <p:cNvPr id="5" name="Footer Placeholder 4"/>
          <p:cNvSpPr>
            <a:spLocks noGrp="1"/>
          </p:cNvSpPr>
          <p:nvPr>
            <p:ph type="ftr" sz="quarter" idx="3"/>
          </p:nvPr>
        </p:nvSpPr>
        <p:spPr>
          <a:xfrm>
            <a:off x="5654040" y="8898891"/>
            <a:ext cx="576072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054840" y="8898891"/>
            <a:ext cx="384048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270525F9-CCBF-9546-82A7-3E38FB6808E0}" type="slidenum">
              <a:rPr lang="en-US" smtClean="0"/>
              <a:t>‹#›</a:t>
            </a:fld>
            <a:endParaRPr lang="en-US"/>
          </a:p>
        </p:txBody>
      </p:sp>
    </p:spTree>
    <p:extLst>
      <p:ext uri="{BB962C8B-B14F-4D97-AF65-F5344CB8AC3E}">
        <p14:creationId xmlns:p14="http://schemas.microsoft.com/office/powerpoint/2010/main" val="3043538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rcoa.ac.uk/sites/default/files/documents/2019-08/TRG-CCT-ANNEXB.pdf"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https://rcoa.ac.uk/documents/2021-curriculum-learning-syllabus-stage-1/introduc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C16B9-69B4-CFAA-B707-2BCB973EB4D0}"/>
              </a:ext>
            </a:extLst>
          </p:cNvPr>
          <p:cNvSpPr>
            <a:spLocks noGrp="1"/>
          </p:cNvSpPr>
          <p:nvPr>
            <p:ph type="ctrTitle"/>
          </p:nvPr>
        </p:nvSpPr>
        <p:spPr>
          <a:xfrm>
            <a:off x="328862" y="225543"/>
            <a:ext cx="16469441" cy="632317"/>
          </a:xfrm>
          <a:ln>
            <a:solidFill>
              <a:schemeClr val="accent1">
                <a:lumMod val="60000"/>
                <a:lumOff val="40000"/>
              </a:schemeClr>
            </a:solidFill>
          </a:ln>
        </p:spPr>
        <p:txBody>
          <a:bodyPr>
            <a:normAutofit fontScale="90000"/>
          </a:bodyPr>
          <a:lstStyle/>
          <a:p>
            <a:r>
              <a:rPr lang="en-US" sz="4000" dirty="0">
                <a:ln w="25400">
                  <a:solidFill>
                    <a:schemeClr val="accent1">
                      <a:alpha val="98000"/>
                    </a:schemeClr>
                  </a:solidFill>
                </a:ln>
              </a:rPr>
              <a:t>Can We Improve The Experience For The Novice Entering The New Curriculum?</a:t>
            </a:r>
          </a:p>
        </p:txBody>
      </p:sp>
      <p:sp>
        <p:nvSpPr>
          <p:cNvPr id="3" name="Subtitle 2">
            <a:extLst>
              <a:ext uri="{FF2B5EF4-FFF2-40B4-BE49-F238E27FC236}">
                <a16:creationId xmlns:a16="http://schemas.microsoft.com/office/drawing/2014/main" id="{1B1FAD61-BDEB-CDE5-2947-FE31C246B88F}"/>
              </a:ext>
            </a:extLst>
          </p:cNvPr>
          <p:cNvSpPr>
            <a:spLocks noGrp="1"/>
          </p:cNvSpPr>
          <p:nvPr>
            <p:ph type="subTitle" idx="1"/>
          </p:nvPr>
        </p:nvSpPr>
        <p:spPr>
          <a:xfrm>
            <a:off x="3907404" y="951610"/>
            <a:ext cx="8662735" cy="763313"/>
          </a:xfrm>
        </p:spPr>
        <p:txBody>
          <a:bodyPr>
            <a:normAutofit fontScale="77500" lnSpcReduction="20000"/>
          </a:bodyPr>
          <a:lstStyle/>
          <a:p>
            <a:r>
              <a:rPr lang="en-US" sz="3900" dirty="0"/>
              <a:t>Novice Discussion Topics</a:t>
            </a:r>
          </a:p>
          <a:p>
            <a:r>
              <a:rPr lang="en-US" sz="2100" dirty="0"/>
              <a:t>Dr L Roberts, Dr B Ellis, Dr G </a:t>
            </a:r>
            <a:r>
              <a:rPr lang="en-US" sz="2100" dirty="0" err="1"/>
              <a:t>Tsiopanis</a:t>
            </a:r>
            <a:r>
              <a:rPr lang="en-US" sz="2100" dirty="0"/>
              <a:t>, Dr S Mitra </a:t>
            </a:r>
          </a:p>
          <a:p>
            <a:endParaRPr lang="en-US" dirty="0"/>
          </a:p>
        </p:txBody>
      </p:sp>
      <p:pic>
        <p:nvPicPr>
          <p:cNvPr id="5" name="Picture 4">
            <a:extLst>
              <a:ext uri="{FF2B5EF4-FFF2-40B4-BE49-F238E27FC236}">
                <a16:creationId xmlns:a16="http://schemas.microsoft.com/office/drawing/2014/main" id="{05E2C525-41B8-F4E2-DFD3-62162D168CD1}"/>
              </a:ext>
            </a:extLst>
          </p:cNvPr>
          <p:cNvPicPr>
            <a:picLocks noChangeAspect="1"/>
          </p:cNvPicPr>
          <p:nvPr/>
        </p:nvPicPr>
        <p:blipFill>
          <a:blip r:embed="rId2"/>
          <a:stretch>
            <a:fillRect/>
          </a:stretch>
        </p:blipFill>
        <p:spPr>
          <a:xfrm>
            <a:off x="262004" y="4179108"/>
            <a:ext cx="2030855" cy="2751777"/>
          </a:xfrm>
          <a:prstGeom prst="rect">
            <a:avLst/>
          </a:prstGeom>
        </p:spPr>
      </p:pic>
      <p:pic>
        <p:nvPicPr>
          <p:cNvPr id="6" name="Picture 5">
            <a:extLst>
              <a:ext uri="{FF2B5EF4-FFF2-40B4-BE49-F238E27FC236}">
                <a16:creationId xmlns:a16="http://schemas.microsoft.com/office/drawing/2014/main" id="{1620992D-A73A-A99C-70F0-456A6F5EB34D}"/>
              </a:ext>
            </a:extLst>
          </p:cNvPr>
          <p:cNvPicPr>
            <a:picLocks noChangeAspect="1"/>
          </p:cNvPicPr>
          <p:nvPr/>
        </p:nvPicPr>
        <p:blipFill>
          <a:blip r:embed="rId3"/>
          <a:stretch>
            <a:fillRect/>
          </a:stretch>
        </p:blipFill>
        <p:spPr>
          <a:xfrm>
            <a:off x="3161335" y="4212914"/>
            <a:ext cx="2239468" cy="2688255"/>
          </a:xfrm>
          <a:prstGeom prst="rect">
            <a:avLst/>
          </a:prstGeom>
        </p:spPr>
      </p:pic>
      <p:sp>
        <p:nvSpPr>
          <p:cNvPr id="7" name="Right Arrow 6">
            <a:extLst>
              <a:ext uri="{FF2B5EF4-FFF2-40B4-BE49-F238E27FC236}">
                <a16:creationId xmlns:a16="http://schemas.microsoft.com/office/drawing/2014/main" id="{F67E3912-2947-71E3-2456-7BB3AEF0366D}"/>
              </a:ext>
            </a:extLst>
          </p:cNvPr>
          <p:cNvSpPr/>
          <p:nvPr/>
        </p:nvSpPr>
        <p:spPr>
          <a:xfrm>
            <a:off x="2371916" y="5274764"/>
            <a:ext cx="767967" cy="560463"/>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FF"/>
              </a:highlight>
            </a:endParaRPr>
          </a:p>
        </p:txBody>
      </p:sp>
      <p:sp>
        <p:nvSpPr>
          <p:cNvPr id="8" name="TextBox 7">
            <a:extLst>
              <a:ext uri="{FF2B5EF4-FFF2-40B4-BE49-F238E27FC236}">
                <a16:creationId xmlns:a16="http://schemas.microsoft.com/office/drawing/2014/main" id="{AF725AD5-0523-8616-B855-FAE8BEBFE6B1}"/>
              </a:ext>
            </a:extLst>
          </p:cNvPr>
          <p:cNvSpPr txBox="1"/>
          <p:nvPr/>
        </p:nvSpPr>
        <p:spPr>
          <a:xfrm>
            <a:off x="268687" y="1760562"/>
            <a:ext cx="5132116" cy="2339102"/>
          </a:xfrm>
          <a:prstGeom prst="rect">
            <a:avLst/>
          </a:prstGeom>
          <a:noFill/>
        </p:spPr>
        <p:txBody>
          <a:bodyPr wrap="square" rtlCol="0">
            <a:spAutoFit/>
          </a:bodyPr>
          <a:lstStyle/>
          <a:p>
            <a:r>
              <a:rPr lang="en-US" sz="1600" b="1" i="1" dirty="0"/>
              <a:t>Introduction</a:t>
            </a:r>
          </a:p>
          <a:p>
            <a:r>
              <a:rPr lang="en-GB" sz="1600" dirty="0">
                <a:effectLst/>
                <a:ea typeface="Calibri" panose="020F0502020204030204" pitchFamily="34" charset="0"/>
                <a:cs typeface="Times New Roman" panose="02020603050405020304" pitchFamily="18" charset="0"/>
              </a:rPr>
              <a:t>Following a change in the curriculum from the 2010 RCOA edition to the 2021 edition, there is greater flexibility for the experienced trainee but potentially increased challenges for the ‘new’ novice. The first few months of novice training is challenging, navigating a new hospital, getting familiar with the theatre environment without adding educational challenges. </a:t>
            </a:r>
            <a:endParaRPr lang="en-GB" sz="1600" dirty="0">
              <a:ea typeface="Calibri" panose="020F0502020204030204" pitchFamily="34" charset="0"/>
              <a:cs typeface="Times New Roman" panose="02020603050405020304" pitchFamily="18" charset="0"/>
            </a:endParaRPr>
          </a:p>
          <a:p>
            <a:endParaRPr lang="en-US" dirty="0"/>
          </a:p>
        </p:txBody>
      </p:sp>
      <p:sp>
        <p:nvSpPr>
          <p:cNvPr id="9" name="TextBox 8">
            <a:extLst>
              <a:ext uri="{FF2B5EF4-FFF2-40B4-BE49-F238E27FC236}">
                <a16:creationId xmlns:a16="http://schemas.microsoft.com/office/drawing/2014/main" id="{D451D53A-4FE9-0220-6716-81FAC515A6D6}"/>
              </a:ext>
            </a:extLst>
          </p:cNvPr>
          <p:cNvSpPr txBox="1"/>
          <p:nvPr/>
        </p:nvSpPr>
        <p:spPr>
          <a:xfrm>
            <a:off x="5906841" y="4517550"/>
            <a:ext cx="5366148" cy="3816429"/>
          </a:xfrm>
          <a:prstGeom prst="rect">
            <a:avLst/>
          </a:prstGeom>
          <a:noFill/>
        </p:spPr>
        <p:txBody>
          <a:bodyPr wrap="square" rtlCol="0">
            <a:spAutoFit/>
          </a:bodyPr>
          <a:lstStyle/>
          <a:p>
            <a:r>
              <a:rPr lang="en-GB" sz="1600" b="1" i="1" dirty="0">
                <a:effectLst/>
                <a:ea typeface="Calibri" panose="020F0502020204030204" pitchFamily="34" charset="0"/>
                <a:cs typeface="Times New Roman" panose="02020603050405020304" pitchFamily="18" charset="0"/>
              </a:rPr>
              <a:t>Methods</a:t>
            </a:r>
            <a:endParaRPr lang="en-GB" sz="1600" dirty="0">
              <a:effectLst/>
              <a:ea typeface="Calibri" panose="020F0502020204030204" pitchFamily="34" charset="0"/>
              <a:cs typeface="Times New Roman" panose="02020603050405020304" pitchFamily="18" charset="0"/>
            </a:endParaRPr>
          </a:p>
          <a:p>
            <a:r>
              <a:rPr lang="en-GB" sz="1600" dirty="0">
                <a:effectLst/>
                <a:ea typeface="Calibri" panose="020F0502020204030204" pitchFamily="34" charset="0"/>
                <a:cs typeface="Times New Roman" panose="02020603050405020304" pitchFamily="18" charset="0"/>
              </a:rPr>
              <a:t>A handbook was designed based on the novice curriculum requirements, this was as a physical paper booklet and pdf document. The document contained ideas and suggestions under three broad categories: equipment, clinical topics and drugs. The booklet deliberately lacks detail, as it should spark discussion and conversation, the detail should be added during the face to face discussion – this is the learning event.</a:t>
            </a:r>
          </a:p>
          <a:p>
            <a:endParaRPr lang="en-GB" sz="1600" dirty="0">
              <a:ea typeface="Calibri" panose="020F0502020204030204" pitchFamily="34" charset="0"/>
              <a:cs typeface="Times New Roman" panose="02020603050405020304" pitchFamily="18" charset="0"/>
            </a:endParaRPr>
          </a:p>
          <a:p>
            <a:endParaRPr lang="en-GB" sz="1600" dirty="0">
              <a:effectLst/>
              <a:ea typeface="Calibri" panose="020F0502020204030204" pitchFamily="34" charset="0"/>
              <a:cs typeface="Times New Roman" panose="02020603050405020304" pitchFamily="18" charset="0"/>
            </a:endParaRPr>
          </a:p>
          <a:p>
            <a:endParaRPr lang="en-GB" sz="1600" dirty="0">
              <a:ea typeface="Calibri" panose="020F0502020204030204" pitchFamily="34" charset="0"/>
              <a:cs typeface="Times New Roman" panose="02020603050405020304" pitchFamily="18" charset="0"/>
            </a:endParaRPr>
          </a:p>
          <a:p>
            <a:endParaRPr lang="en-GB" sz="1600" dirty="0">
              <a:effectLst/>
              <a:ea typeface="Calibri" panose="020F0502020204030204" pitchFamily="34" charset="0"/>
              <a:cs typeface="Times New Roman" panose="02020603050405020304" pitchFamily="18" charset="0"/>
            </a:endParaRPr>
          </a:p>
          <a:p>
            <a:endParaRPr lang="en-GB" sz="1600" dirty="0">
              <a:ea typeface="Calibri" panose="020F0502020204030204" pitchFamily="34" charset="0"/>
              <a:cs typeface="Times New Roman" panose="02020603050405020304" pitchFamily="18" charset="0"/>
            </a:endParaRPr>
          </a:p>
          <a:p>
            <a:endParaRPr lang="en-GB" sz="1600" dirty="0">
              <a:effectLst/>
              <a:ea typeface="Calibri" panose="020F0502020204030204" pitchFamily="34" charset="0"/>
              <a:cs typeface="Times New Roman" panose="02020603050405020304" pitchFamily="18" charset="0"/>
            </a:endParaRPr>
          </a:p>
          <a:p>
            <a:endParaRPr lang="en-US" dirty="0"/>
          </a:p>
        </p:txBody>
      </p:sp>
      <p:pic>
        <p:nvPicPr>
          <p:cNvPr id="12" name="Picture 11">
            <a:extLst>
              <a:ext uri="{FF2B5EF4-FFF2-40B4-BE49-F238E27FC236}">
                <a16:creationId xmlns:a16="http://schemas.microsoft.com/office/drawing/2014/main" id="{6F21A4F0-A7CB-777F-A060-CC2EFBD9A243}"/>
              </a:ext>
            </a:extLst>
          </p:cNvPr>
          <p:cNvPicPr>
            <a:picLocks noChangeAspect="1"/>
          </p:cNvPicPr>
          <p:nvPr/>
        </p:nvPicPr>
        <p:blipFill>
          <a:blip r:embed="rId4"/>
          <a:stretch>
            <a:fillRect/>
          </a:stretch>
        </p:blipFill>
        <p:spPr>
          <a:xfrm>
            <a:off x="12859357" y="1171637"/>
            <a:ext cx="3070454" cy="4475578"/>
          </a:xfrm>
          <a:prstGeom prst="rect">
            <a:avLst/>
          </a:prstGeom>
        </p:spPr>
      </p:pic>
      <p:pic>
        <p:nvPicPr>
          <p:cNvPr id="13" name="Picture 12">
            <a:extLst>
              <a:ext uri="{FF2B5EF4-FFF2-40B4-BE49-F238E27FC236}">
                <a16:creationId xmlns:a16="http://schemas.microsoft.com/office/drawing/2014/main" id="{F48E1801-F759-31C8-6FFD-F7CD4BB5BD14}"/>
              </a:ext>
            </a:extLst>
          </p:cNvPr>
          <p:cNvPicPr>
            <a:picLocks noChangeAspect="1"/>
          </p:cNvPicPr>
          <p:nvPr/>
        </p:nvPicPr>
        <p:blipFill>
          <a:blip r:embed="rId5"/>
          <a:stretch>
            <a:fillRect/>
          </a:stretch>
        </p:blipFill>
        <p:spPr>
          <a:xfrm>
            <a:off x="15375671" y="6124731"/>
            <a:ext cx="1821640" cy="2622485"/>
          </a:xfrm>
          <a:prstGeom prst="rect">
            <a:avLst/>
          </a:prstGeom>
        </p:spPr>
      </p:pic>
      <p:pic>
        <p:nvPicPr>
          <p:cNvPr id="14" name="Picture 13">
            <a:extLst>
              <a:ext uri="{FF2B5EF4-FFF2-40B4-BE49-F238E27FC236}">
                <a16:creationId xmlns:a16="http://schemas.microsoft.com/office/drawing/2014/main" id="{DB801AAF-E39D-9F2D-7C9F-4F82330722CD}"/>
              </a:ext>
            </a:extLst>
          </p:cNvPr>
          <p:cNvPicPr>
            <a:picLocks noChangeAspect="1"/>
          </p:cNvPicPr>
          <p:nvPr/>
        </p:nvPicPr>
        <p:blipFill>
          <a:blip r:embed="rId6"/>
          <a:stretch>
            <a:fillRect/>
          </a:stretch>
        </p:blipFill>
        <p:spPr>
          <a:xfrm>
            <a:off x="11339447" y="6111753"/>
            <a:ext cx="2068690" cy="2635463"/>
          </a:xfrm>
          <a:prstGeom prst="rect">
            <a:avLst/>
          </a:prstGeom>
        </p:spPr>
      </p:pic>
      <p:pic>
        <p:nvPicPr>
          <p:cNvPr id="15" name="Picture 14">
            <a:extLst>
              <a:ext uri="{FF2B5EF4-FFF2-40B4-BE49-F238E27FC236}">
                <a16:creationId xmlns:a16="http://schemas.microsoft.com/office/drawing/2014/main" id="{FB39F2D5-D4E1-DDD4-4959-F7D60DD1D7EB}"/>
              </a:ext>
            </a:extLst>
          </p:cNvPr>
          <p:cNvPicPr>
            <a:picLocks noChangeAspect="1"/>
          </p:cNvPicPr>
          <p:nvPr/>
        </p:nvPicPr>
        <p:blipFill>
          <a:blip r:embed="rId7"/>
          <a:stretch>
            <a:fillRect/>
          </a:stretch>
        </p:blipFill>
        <p:spPr>
          <a:xfrm>
            <a:off x="13435686" y="6111753"/>
            <a:ext cx="1917796" cy="2622485"/>
          </a:xfrm>
          <a:prstGeom prst="rect">
            <a:avLst/>
          </a:prstGeom>
        </p:spPr>
      </p:pic>
      <p:sp>
        <p:nvSpPr>
          <p:cNvPr id="16" name="TextBox 15">
            <a:extLst>
              <a:ext uri="{FF2B5EF4-FFF2-40B4-BE49-F238E27FC236}">
                <a16:creationId xmlns:a16="http://schemas.microsoft.com/office/drawing/2014/main" id="{DD46D2ED-5A93-A649-3EEC-888CF59CE9EA}"/>
              </a:ext>
            </a:extLst>
          </p:cNvPr>
          <p:cNvSpPr txBox="1"/>
          <p:nvPr/>
        </p:nvSpPr>
        <p:spPr>
          <a:xfrm>
            <a:off x="5885293" y="1844130"/>
            <a:ext cx="5366148" cy="2831544"/>
          </a:xfrm>
          <a:prstGeom prst="rect">
            <a:avLst/>
          </a:prstGeom>
          <a:noFill/>
        </p:spPr>
        <p:txBody>
          <a:bodyPr wrap="square" rtlCol="0">
            <a:spAutoFit/>
          </a:bodyPr>
          <a:lstStyle/>
          <a:p>
            <a:r>
              <a:rPr lang="en-GB" sz="1600" dirty="0">
                <a:effectLst/>
                <a:ea typeface="Calibri" panose="020F0502020204030204" pitchFamily="34" charset="0"/>
                <a:cs typeface="Times New Roman" panose="02020603050405020304" pitchFamily="18" charset="0"/>
              </a:rPr>
              <a:t>We felt from experience, and informal feedback that the new novice may benefit from a helping hand, some suggestions of how to create assessments from everyday experiences, meeting the curriculum needs all this by optimising otherwise wasted time. What do we mean by wasted time? The down time in theatre where informal conversation takes place, the theatre time with a supervisor who is less confident in teaching ‘off the cuff’, the lack of continuity with the same supervisor making daily learning objectives difficult to achieve. Turning every theatre encounter into potential SLEs. </a:t>
            </a:r>
          </a:p>
          <a:p>
            <a:endParaRPr lang="en-US" dirty="0"/>
          </a:p>
        </p:txBody>
      </p:sp>
      <p:sp>
        <p:nvSpPr>
          <p:cNvPr id="17" name="TextBox 16">
            <a:extLst>
              <a:ext uri="{FF2B5EF4-FFF2-40B4-BE49-F238E27FC236}">
                <a16:creationId xmlns:a16="http://schemas.microsoft.com/office/drawing/2014/main" id="{D9541FAB-952A-8876-A2BB-D3A43B235628}"/>
              </a:ext>
            </a:extLst>
          </p:cNvPr>
          <p:cNvSpPr txBox="1"/>
          <p:nvPr/>
        </p:nvSpPr>
        <p:spPr>
          <a:xfrm>
            <a:off x="238478" y="7172906"/>
            <a:ext cx="4343247" cy="2062103"/>
          </a:xfrm>
          <a:prstGeom prst="rect">
            <a:avLst/>
          </a:prstGeom>
          <a:noFill/>
        </p:spPr>
        <p:txBody>
          <a:bodyPr wrap="square" rtlCol="0">
            <a:spAutoFit/>
          </a:bodyPr>
          <a:lstStyle/>
          <a:p>
            <a:r>
              <a:rPr lang="en-GB" sz="1600" dirty="0">
                <a:effectLst/>
                <a:ea typeface="Calibri" panose="020F0502020204030204" pitchFamily="34" charset="0"/>
                <a:cs typeface="Times New Roman" panose="02020603050405020304" pitchFamily="18" charset="0"/>
              </a:rPr>
              <a:t>Where the flexibility of the new curriculum can allow you to experience and create SLEs from your experiences rather than creating experiences to fit assessments. However, this requires familiarisation and organisation with regards to creating bespoke assessments, initially this can be burdensome and add significant stress to the trainees’ mental load. </a:t>
            </a:r>
          </a:p>
        </p:txBody>
      </p:sp>
      <p:sp>
        <p:nvSpPr>
          <p:cNvPr id="19" name="TextBox 18">
            <a:extLst>
              <a:ext uri="{FF2B5EF4-FFF2-40B4-BE49-F238E27FC236}">
                <a16:creationId xmlns:a16="http://schemas.microsoft.com/office/drawing/2014/main" id="{5D46425C-5D72-324D-2E43-47785BF1ADAD}"/>
              </a:ext>
            </a:extLst>
          </p:cNvPr>
          <p:cNvSpPr txBox="1"/>
          <p:nvPr/>
        </p:nvSpPr>
        <p:spPr>
          <a:xfrm>
            <a:off x="5885291" y="8449567"/>
            <a:ext cx="4307314" cy="1323439"/>
          </a:xfrm>
          <a:prstGeom prst="rect">
            <a:avLst/>
          </a:prstGeom>
          <a:noFill/>
        </p:spPr>
        <p:txBody>
          <a:bodyPr wrap="square" rtlCol="0">
            <a:spAutoFit/>
          </a:bodyPr>
          <a:lstStyle/>
          <a:p>
            <a:r>
              <a:rPr lang="en-GB" sz="1600" b="1" i="1" dirty="0">
                <a:effectLst/>
                <a:ea typeface="Calibri" panose="020F0502020204030204" pitchFamily="34" charset="0"/>
                <a:cs typeface="Times New Roman" panose="02020603050405020304" pitchFamily="18" charset="0"/>
              </a:rPr>
              <a:t>Conclusion</a:t>
            </a:r>
            <a:r>
              <a:rPr lang="en-GB" sz="1600" i="1" dirty="0">
                <a:effectLst/>
                <a:ea typeface="Calibri" panose="020F0502020204030204" pitchFamily="34" charset="0"/>
                <a:cs typeface="Times New Roman" panose="02020603050405020304" pitchFamily="18" charset="0"/>
              </a:rPr>
              <a:t> </a:t>
            </a:r>
            <a:endParaRPr lang="en-GB" sz="1600" dirty="0">
              <a:effectLst/>
              <a:ea typeface="Calibri" panose="020F0502020204030204" pitchFamily="34" charset="0"/>
              <a:cs typeface="Times New Roman" panose="02020603050405020304" pitchFamily="18" charset="0"/>
            </a:endParaRPr>
          </a:p>
          <a:p>
            <a:r>
              <a:rPr lang="en-GB" sz="1600" dirty="0">
                <a:effectLst/>
                <a:ea typeface="Calibri" panose="020F0502020204030204" pitchFamily="34" charset="0"/>
                <a:cs typeface="Times New Roman" panose="02020603050405020304" pitchFamily="18" charset="0"/>
              </a:rPr>
              <a:t>Preliminary feedback is positive supporting the benefit of the handbook.</a:t>
            </a:r>
          </a:p>
          <a:p>
            <a:r>
              <a:rPr lang="en-GB" sz="1600" dirty="0">
                <a:effectLst/>
                <a:ea typeface="Calibri" panose="020F0502020204030204" pitchFamily="34" charset="0"/>
                <a:cs typeface="Times New Roman" panose="02020603050405020304" pitchFamily="18" charset="0"/>
              </a:rPr>
              <a:t> </a:t>
            </a:r>
          </a:p>
          <a:p>
            <a:r>
              <a:rPr lang="en-GB" sz="1600" dirty="0">
                <a:effectLst/>
                <a:ea typeface="Calibri" panose="020F0502020204030204" pitchFamily="34" charset="0"/>
                <a:cs typeface="Times New Roman" panose="02020603050405020304" pitchFamily="18" charset="0"/>
              </a:rPr>
              <a:t> </a:t>
            </a:r>
          </a:p>
        </p:txBody>
      </p:sp>
      <p:sp>
        <p:nvSpPr>
          <p:cNvPr id="20" name="TextBox 19">
            <a:extLst>
              <a:ext uri="{FF2B5EF4-FFF2-40B4-BE49-F238E27FC236}">
                <a16:creationId xmlns:a16="http://schemas.microsoft.com/office/drawing/2014/main" id="{714FCCED-7A6B-AC8C-CE48-9C27D942EAD9}"/>
              </a:ext>
            </a:extLst>
          </p:cNvPr>
          <p:cNvSpPr txBox="1"/>
          <p:nvPr/>
        </p:nvSpPr>
        <p:spPr>
          <a:xfrm>
            <a:off x="5885292" y="6784969"/>
            <a:ext cx="5387698" cy="1846659"/>
          </a:xfrm>
          <a:prstGeom prst="rect">
            <a:avLst/>
          </a:prstGeom>
          <a:noFill/>
        </p:spPr>
        <p:txBody>
          <a:bodyPr wrap="square" rtlCol="0">
            <a:spAutoFit/>
          </a:bodyPr>
          <a:lstStyle/>
          <a:p>
            <a:r>
              <a:rPr lang="en-GB" sz="1600" b="1" i="1" dirty="0">
                <a:effectLst/>
                <a:ea typeface="Calibri" panose="020F0502020204030204" pitchFamily="34" charset="0"/>
                <a:cs typeface="Times New Roman" panose="02020603050405020304" pitchFamily="18" charset="0"/>
              </a:rPr>
              <a:t>Results</a:t>
            </a:r>
            <a:endParaRPr lang="en-GB" sz="1600" dirty="0">
              <a:effectLst/>
              <a:ea typeface="Calibri" panose="020F0502020204030204" pitchFamily="34" charset="0"/>
              <a:cs typeface="Times New Roman" panose="02020603050405020304" pitchFamily="18" charset="0"/>
            </a:endParaRPr>
          </a:p>
          <a:p>
            <a:r>
              <a:rPr lang="en-GB" sz="1600" dirty="0">
                <a:effectLst/>
                <a:ea typeface="Calibri" panose="020F0502020204030204" pitchFamily="34" charset="0"/>
                <a:cs typeface="Times New Roman" panose="02020603050405020304" pitchFamily="18" charset="0"/>
              </a:rPr>
              <a:t>Initial numbers are small with only three novice trainees rotating, preliminary qualitative feedback is positive. The project is to be continued over the next few rotations to increase the numbers for qualitative evidence as well as being in the process expanded at a health board wide level.  </a:t>
            </a:r>
          </a:p>
          <a:p>
            <a:endParaRPr lang="en-US" sz="1600" dirty="0"/>
          </a:p>
        </p:txBody>
      </p:sp>
      <p:sp>
        <p:nvSpPr>
          <p:cNvPr id="23" name="TextBox 22">
            <a:extLst>
              <a:ext uri="{FF2B5EF4-FFF2-40B4-BE49-F238E27FC236}">
                <a16:creationId xmlns:a16="http://schemas.microsoft.com/office/drawing/2014/main" id="{2602F3C6-2221-4385-A617-669FFB355921}"/>
              </a:ext>
            </a:extLst>
          </p:cNvPr>
          <p:cNvSpPr txBox="1"/>
          <p:nvPr/>
        </p:nvSpPr>
        <p:spPr>
          <a:xfrm>
            <a:off x="11779027" y="5701307"/>
            <a:ext cx="4892843" cy="369332"/>
          </a:xfrm>
          <a:prstGeom prst="rect">
            <a:avLst/>
          </a:prstGeom>
          <a:noFill/>
          <a:ln>
            <a:solidFill>
              <a:schemeClr val="accent1">
                <a:lumMod val="60000"/>
                <a:lumOff val="40000"/>
              </a:schemeClr>
            </a:solidFill>
          </a:ln>
        </p:spPr>
        <p:txBody>
          <a:bodyPr wrap="square" rtlCol="0">
            <a:spAutoFit/>
          </a:bodyPr>
          <a:lstStyle/>
          <a:p>
            <a:r>
              <a:rPr lang="en-US" dirty="0"/>
              <a:t>Examples of topics included within the handbook</a:t>
            </a:r>
          </a:p>
        </p:txBody>
      </p:sp>
      <p:sp>
        <p:nvSpPr>
          <p:cNvPr id="24" name="TextBox 23">
            <a:extLst>
              <a:ext uri="{FF2B5EF4-FFF2-40B4-BE49-F238E27FC236}">
                <a16:creationId xmlns:a16="http://schemas.microsoft.com/office/drawing/2014/main" id="{E6441611-C1D8-9210-5F6B-C3E49499AF6C}"/>
              </a:ext>
            </a:extLst>
          </p:cNvPr>
          <p:cNvSpPr txBox="1"/>
          <p:nvPr/>
        </p:nvSpPr>
        <p:spPr>
          <a:xfrm>
            <a:off x="11091735" y="9047660"/>
            <a:ext cx="6605697" cy="461665"/>
          </a:xfrm>
          <a:prstGeom prst="rect">
            <a:avLst/>
          </a:prstGeom>
          <a:noFill/>
        </p:spPr>
        <p:txBody>
          <a:bodyPr wrap="square" rtlCol="0">
            <a:spAutoFit/>
          </a:bodyPr>
          <a:lstStyle/>
          <a:p>
            <a:r>
              <a:rPr lang="en-US" sz="800" dirty="0"/>
              <a:t>References </a:t>
            </a:r>
          </a:p>
          <a:p>
            <a:pPr marL="228600" indent="-228600">
              <a:buAutoNum type="arabicPeriod"/>
            </a:pPr>
            <a:r>
              <a:rPr lang="en-US" sz="800" dirty="0"/>
              <a:t>RCOA 2010 Core Training Curriculum – Annex B: </a:t>
            </a:r>
            <a:r>
              <a:rPr lang="en-US" sz="800" dirty="0">
                <a:hlinkClick r:id="rId8"/>
              </a:rPr>
              <a:t>https://www.rcoa.ac.uk/sites/default/files/documents/2019-08/TRG-CCT-ANNEXB.pdf</a:t>
            </a:r>
            <a:endParaRPr lang="en-US" sz="800" dirty="0"/>
          </a:p>
          <a:p>
            <a:pPr marL="228600" indent="-228600">
              <a:buAutoNum type="arabicPeriod"/>
            </a:pPr>
            <a:r>
              <a:rPr lang="en-US" sz="800" dirty="0"/>
              <a:t>RCOA 2021 Stage 1 Curriculum: </a:t>
            </a:r>
            <a:r>
              <a:rPr lang="en-US" sz="800" dirty="0">
                <a:hlinkClick r:id="rId9"/>
              </a:rPr>
              <a:t>https://rcoa.ac.uk/documents/2021-curriculum-learning-syllabus-stage-1/introduction</a:t>
            </a:r>
            <a:r>
              <a:rPr lang="en-US" sz="800" dirty="0"/>
              <a:t> </a:t>
            </a:r>
          </a:p>
        </p:txBody>
      </p:sp>
      <p:sp>
        <p:nvSpPr>
          <p:cNvPr id="25" name="TextBox 24">
            <a:extLst>
              <a:ext uri="{FF2B5EF4-FFF2-40B4-BE49-F238E27FC236}">
                <a16:creationId xmlns:a16="http://schemas.microsoft.com/office/drawing/2014/main" id="{CFC9823A-6133-C0F5-8E06-0F667AEF4702}"/>
              </a:ext>
            </a:extLst>
          </p:cNvPr>
          <p:cNvSpPr txBox="1"/>
          <p:nvPr/>
        </p:nvSpPr>
        <p:spPr>
          <a:xfrm>
            <a:off x="268686" y="3824218"/>
            <a:ext cx="4880829" cy="276999"/>
          </a:xfrm>
          <a:prstGeom prst="rect">
            <a:avLst/>
          </a:prstGeom>
          <a:noFill/>
          <a:ln>
            <a:solidFill>
              <a:schemeClr val="accent1">
                <a:lumMod val="60000"/>
                <a:lumOff val="40000"/>
              </a:schemeClr>
            </a:solidFill>
          </a:ln>
        </p:spPr>
        <p:txBody>
          <a:bodyPr wrap="square" rtlCol="0">
            <a:spAutoFit/>
          </a:bodyPr>
          <a:lstStyle/>
          <a:p>
            <a:r>
              <a:rPr lang="en-US" sz="1200" b="1" i="1" dirty="0"/>
              <a:t>2010 and 2021 IAC assessment requirements </a:t>
            </a:r>
          </a:p>
        </p:txBody>
      </p:sp>
    </p:spTree>
    <p:extLst>
      <p:ext uri="{BB962C8B-B14F-4D97-AF65-F5344CB8AC3E}">
        <p14:creationId xmlns:p14="http://schemas.microsoft.com/office/powerpoint/2010/main" val="7734777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39E85942EA2042BB0575791D718127" ma:contentTypeVersion="16" ma:contentTypeDescription="Create a new document." ma:contentTypeScope="" ma:versionID="12ab945d2efe0ef10a297c059136f865">
  <xsd:schema xmlns:xsd="http://www.w3.org/2001/XMLSchema" xmlns:xs="http://www.w3.org/2001/XMLSchema" xmlns:p="http://schemas.microsoft.com/office/2006/metadata/properties" xmlns:ns2="ec49a593-3265-4a49-b71d-8db4c0af5911" xmlns:ns3="eef307fe-dfcd-4dc4-b0dc-232c2dad2b81" targetNamespace="http://schemas.microsoft.com/office/2006/metadata/properties" ma:root="true" ma:fieldsID="9fb502e339f467c4a23c9469629d027a" ns2:_="" ns3:_="">
    <xsd:import namespace="ec49a593-3265-4a49-b71d-8db4c0af5911"/>
    <xsd:import namespace="eef307fe-dfcd-4dc4-b0dc-232c2dad2b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49a593-3265-4a49-b71d-8db4c0af59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1edd084-375f-4d55-8c57-698fcc9f02c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f307fe-dfcd-4dc4-b0dc-232c2dad2b8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e914966-92ef-45d4-8a8f-bd5c406bf076}" ma:internalName="TaxCatchAll" ma:showField="CatchAllData" ma:web="eef307fe-dfcd-4dc4-b0dc-232c2dad2b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c49a593-3265-4a49-b71d-8db4c0af5911">
      <Terms xmlns="http://schemas.microsoft.com/office/infopath/2007/PartnerControls"/>
    </lcf76f155ced4ddcb4097134ff3c332f>
    <TaxCatchAll xmlns="eef307fe-dfcd-4dc4-b0dc-232c2dad2b81" xsi:nil="true"/>
  </documentManagement>
</p:properties>
</file>

<file path=customXml/itemProps1.xml><?xml version="1.0" encoding="utf-8"?>
<ds:datastoreItem xmlns:ds="http://schemas.openxmlformats.org/officeDocument/2006/customXml" ds:itemID="{F608D264-C70C-432B-9946-70EB0CAA517A}"/>
</file>

<file path=customXml/itemProps2.xml><?xml version="1.0" encoding="utf-8"?>
<ds:datastoreItem xmlns:ds="http://schemas.openxmlformats.org/officeDocument/2006/customXml" ds:itemID="{CBA76591-F6D8-4DD7-9977-5AF66968534A}"/>
</file>

<file path=customXml/itemProps3.xml><?xml version="1.0" encoding="utf-8"?>
<ds:datastoreItem xmlns:ds="http://schemas.openxmlformats.org/officeDocument/2006/customXml" ds:itemID="{048CE21B-5BAA-49C0-9CBC-0E1154F7E3C9}"/>
</file>

<file path=docProps/app.xml><?xml version="1.0" encoding="utf-8"?>
<Properties xmlns="http://schemas.openxmlformats.org/officeDocument/2006/extended-properties" xmlns:vt="http://schemas.openxmlformats.org/officeDocument/2006/docPropsVTypes">
  <Template>Office Theme 2013 - 2022</Template>
  <TotalTime>360</TotalTime>
  <Words>454</Words>
  <Application>Microsoft Macintosh PowerPoint</Application>
  <PresentationFormat>Custom</PresentationFormat>
  <Paragraphs>25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Can We Improve The Experience For The Novice Entering The New Curriculum?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Bryn Ellis</dc:creator>
  <cp:lastModifiedBy>Bryn Ellis</cp:lastModifiedBy>
  <cp:revision>9</cp:revision>
  <dcterms:created xsi:type="dcterms:W3CDTF">2023-02-03T10:07:15Z</dcterms:created>
  <dcterms:modified xsi:type="dcterms:W3CDTF">2023-03-20T21:37:34Z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0x0101006F39E85942EA2042BB0575791D718127</vt:lpwstr>
  </property>
</Properties>
</file>